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2.xml" ContentType="application/vnd.openxmlformats-officedocument.drawingml.chartshapes+xml"/>
  <Override PartName="/ppt/charts/chart7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4" r:id="rId1"/>
  </p:sldMasterIdLst>
  <p:notesMasterIdLst>
    <p:notesMasterId r:id="rId18"/>
  </p:notesMasterIdLst>
  <p:handoutMasterIdLst>
    <p:handoutMasterId r:id="rId19"/>
  </p:handoutMasterIdLst>
  <p:sldIdLst>
    <p:sldId id="301" r:id="rId2"/>
    <p:sldId id="316" r:id="rId3"/>
    <p:sldId id="330" r:id="rId4"/>
    <p:sldId id="331" r:id="rId5"/>
    <p:sldId id="303" r:id="rId6"/>
    <p:sldId id="324" r:id="rId7"/>
    <p:sldId id="341" r:id="rId8"/>
    <p:sldId id="336" r:id="rId9"/>
    <p:sldId id="337" r:id="rId10"/>
    <p:sldId id="338" r:id="rId11"/>
    <p:sldId id="339" r:id="rId12"/>
    <p:sldId id="342" r:id="rId13"/>
    <p:sldId id="332" r:id="rId14"/>
    <p:sldId id="333" r:id="rId15"/>
    <p:sldId id="334" r:id="rId16"/>
    <p:sldId id="335" r:id="rId17"/>
  </p:sldIdLst>
  <p:sldSz cx="1219200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i Maria Marques de Lara - MPS" initials="EMMdL-M" lastIdx="0" clrIdx="0">
    <p:extLst>
      <p:ext uri="{19B8F6BF-5375-455C-9EA6-DF929625EA0E}">
        <p15:presenceInfo xmlns:p15="http://schemas.microsoft.com/office/powerpoint/2012/main" userId="S-1-5-21-1697374388-3250189584-3178474174-22865" providerId="AD"/>
      </p:ext>
    </p:extLst>
  </p:cmAuthor>
  <p:cmAuthor id="2" name="03442404100" initials="0" lastIdx="1" clrIdx="1">
    <p:extLst>
      <p:ext uri="{19B8F6BF-5375-455C-9EA6-DF929625EA0E}">
        <p15:presenceInfo xmlns:p15="http://schemas.microsoft.com/office/powerpoint/2012/main" userId="03442404100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  <a:srgbClr val="FF00FF"/>
    <a:srgbClr val="00FF00"/>
    <a:srgbClr val="3366FF"/>
    <a:srgbClr val="0000FF"/>
    <a:srgbClr val="6C0000"/>
    <a:srgbClr val="990000"/>
    <a:srgbClr val="480000"/>
    <a:srgbClr val="FF5050"/>
    <a:srgbClr val="FF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92" autoAdjust="0"/>
    <p:restoredTop sz="94434" autoAdjust="0"/>
  </p:normalViewPr>
  <p:slideViewPr>
    <p:cSldViewPr snapToGrid="0">
      <p:cViewPr varScale="1">
        <p:scale>
          <a:sx n="106" d="100"/>
          <a:sy n="106" d="100"/>
        </p:scale>
        <p:origin x="216" y="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Planilha_do_Microsoft_Excel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1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Planilha_do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5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2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Vladimir\Downloads\Orc&#807;amento%20INSS%20202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025294503305921"/>
          <c:y val="6.8814844610375459E-2"/>
          <c:w val="0.77471634615474083"/>
          <c:h val="0.819888809496165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DISCRIC!$A$40</c:f>
              <c:strCache>
                <c:ptCount val="1"/>
                <c:pt idx="0">
                  <c:v>Cenário Ideal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635000"/>
            </a:sp3d>
          </c:spPr>
          <c:invertIfNegative val="0"/>
          <c:dLbls>
            <c:dLbl>
              <c:idx val="0"/>
              <c:layout>
                <c:manualLayout>
                  <c:x val="2.0913443593350442E-2"/>
                  <c:y val="-7.666506562107051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3000000" spcFirstLastPara="1" vertOverflow="ellipsis" wrap="square" lIns="38100" tIns="19050" rIns="38100" bIns="19050" anchor="t" anchorCtr="0">
                  <a:spAutoFit/>
                </a:bodyPr>
                <a:lstStyle/>
                <a:p>
                  <a:pPr>
                    <a:defRPr sz="18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3598-034F-B461-062BD8AA262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30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DISCRIC!$B$38:$B$39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DISCRIC!$B$40</c:f>
              <c:numCache>
                <c:formatCode>#,##0</c:formatCode>
                <c:ptCount val="1"/>
                <c:pt idx="0">
                  <c:v>72121451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598-034F-B461-062BD8AA2620}"/>
            </c:ext>
          </c:extLst>
        </c:ser>
        <c:ser>
          <c:idx val="1"/>
          <c:order val="1"/>
          <c:tx>
            <c:strRef>
              <c:f>DISCRIC!$A$41</c:f>
              <c:strCache>
                <c:ptCount val="1"/>
                <c:pt idx="0">
                  <c:v>Referencial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635000"/>
            </a:sp3d>
          </c:spPr>
          <c:invertIfNegative val="0"/>
          <c:dLbls>
            <c:dLbl>
              <c:idx val="0"/>
              <c:layout>
                <c:manualLayout>
                  <c:x val="3.3101254897914663E-2"/>
                  <c:y val="-1.53330131242141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3598-034F-B461-062BD8AA2620}"/>
                </c:ext>
              </c:extLst>
            </c:dLbl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-30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DISCRIC!$B$38:$B$39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DISCRIC!$B$41</c:f>
              <c:numCache>
                <c:formatCode>#,##0</c:formatCode>
                <c:ptCount val="1"/>
                <c:pt idx="0">
                  <c:v>25421451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598-034F-B461-062BD8AA2620}"/>
            </c:ext>
          </c:extLst>
        </c:ser>
        <c:ser>
          <c:idx val="2"/>
          <c:order val="2"/>
          <c:tx>
            <c:strRef>
              <c:f>DISCRIC!$A$42</c:f>
              <c:strCache>
                <c:ptCount val="1"/>
                <c:pt idx="0">
                  <c:v>Reprimido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0"/>
              <c:layout>
                <c:manualLayout>
                  <c:x val="3.0604436277707994E-2"/>
                  <c:y val="-3.06660262484283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3598-034F-B461-062BD8AA262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30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DISCRIC!$B$38:$B$39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DISCRIC!$B$42</c:f>
              <c:numCache>
                <c:formatCode>#,##0</c:formatCode>
                <c:ptCount val="1"/>
                <c:pt idx="0">
                  <c:v>46700000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598-034F-B461-062BD8AA26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5"/>
        <c:axId val="157974528"/>
        <c:axId val="157976448"/>
      </c:barChart>
      <c:catAx>
        <c:axId val="15797452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57976448"/>
        <c:crosses val="autoZero"/>
        <c:auto val="1"/>
        <c:lblAlgn val="ctr"/>
        <c:lblOffset val="100"/>
        <c:noMultiLvlLbl val="0"/>
      </c:catAx>
      <c:valAx>
        <c:axId val="157976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57974528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legend>
      <c:legendPos val="b"/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layout>
        <c:manualLayout>
          <c:xMode val="edge"/>
          <c:yMode val="edge"/>
          <c:x val="0.8834456959929915"/>
          <c:y val="7.1597122464292895E-2"/>
          <c:w val="0.10745882552632609"/>
          <c:h val="0.762295235356721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solidFill>
      <a:schemeClr val="bg2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>
      <a:outerShdw blurRad="50800" dist="50800" dir="5400000" algn="ctr" rotWithShape="0">
        <a:schemeClr val="bg2">
          <a:lumMod val="90000"/>
        </a:schemeClr>
      </a:outerShdw>
    </a:effectLst>
    <a:scene3d>
      <a:camera prst="orthographicFront"/>
      <a:lightRig rig="threePt" dir="t"/>
    </a:scene3d>
    <a:sp3d>
      <a:bevelT w="114300" prst="hardEdge"/>
    </a:sp3d>
  </c:spPr>
  <c:txPr>
    <a:bodyPr/>
    <a:lstStyle/>
    <a:p>
      <a:pPr>
        <a:defRPr/>
      </a:pPr>
      <a:endParaRPr lang="pt-BR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Colunas1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BE54-DC46-BAF7-3C265BD19740}"/>
              </c:ext>
            </c:extLst>
          </c:dPt>
          <c:dPt>
            <c:idx val="2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BE54-DC46-BAF7-3C265BD19740}"/>
              </c:ext>
            </c:extLst>
          </c:dPt>
          <c:dLbls>
            <c:dLbl>
              <c:idx val="0"/>
              <c:layout>
                <c:manualLayout>
                  <c:x val="1.8750003718704129E-2"/>
                  <c:y val="-5.05636252308889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BE54-DC46-BAF7-3C265BD19740}"/>
                </c:ext>
              </c:extLst>
            </c:dLbl>
            <c:dLbl>
              <c:idx val="1"/>
              <c:layout>
                <c:manualLayout>
                  <c:x val="2.9222271209951294E-2"/>
                  <c:y val="-4.3233483820546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BE54-DC46-BAF7-3C265BD19740}"/>
                </c:ext>
              </c:extLst>
            </c:dLbl>
            <c:dLbl>
              <c:idx val="2"/>
              <c:layout>
                <c:manualLayout>
                  <c:x val="2.0103413691058787E-2"/>
                  <c:y val="-4.57266624249911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BE54-DC46-BAF7-3C265BD1974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Plan1!$A$2:$A$4</c:f>
              <c:strCache>
                <c:ptCount val="3"/>
                <c:pt idx="0">
                  <c:v>Cenário Ideal (E)</c:v>
                </c:pt>
                <c:pt idx="1">
                  <c:v>Referencial Monetário (F)</c:v>
                </c:pt>
                <c:pt idx="2">
                  <c:v>Demanda Reprimida (E) - (F)</c:v>
                </c:pt>
              </c:strCache>
            </c:strRef>
          </c:cat>
          <c:val>
            <c:numRef>
              <c:f>Plan1!$B$2:$B$4</c:f>
              <c:numCache>
                <c:formatCode>_-* #,##0_-;\-* #,##0_-;_-* "-"??_-;_-@_-</c:formatCode>
                <c:ptCount val="3"/>
                <c:pt idx="0">
                  <c:v>1959407221</c:v>
                </c:pt>
                <c:pt idx="1">
                  <c:v>1076311850</c:v>
                </c:pt>
                <c:pt idx="2">
                  <c:v>883095371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E54-DC46-BAF7-3C265BD197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8053504"/>
        <c:axId val="98063488"/>
        <c:axId val="0"/>
      </c:bar3DChart>
      <c:catAx>
        <c:axId val="980535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pt-BR"/>
          </a:p>
        </c:txPr>
        <c:crossAx val="98063488"/>
        <c:crossesAt val="500000"/>
        <c:auto val="1"/>
        <c:lblAlgn val="ctr"/>
        <c:lblOffset val="100"/>
        <c:noMultiLvlLbl val="0"/>
      </c:catAx>
      <c:valAx>
        <c:axId val="98063488"/>
        <c:scaling>
          <c:orientation val="minMax"/>
        </c:scaling>
        <c:delete val="0"/>
        <c:axPos val="l"/>
        <c:majorGridlines/>
        <c:numFmt formatCode="_-* #,##0_-;\-* #,##0_-;_-* &quot;-&quot;??_-;_-@_-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pt-BR"/>
          </a:p>
        </c:txPr>
        <c:crossAx val="980535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Colunas2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9865351535153986"/>
                  <c:y val="5.718775477521546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1684-4248-855B-46DEE119BD5A}"/>
                </c:ext>
              </c:extLst>
            </c:dLbl>
            <c:dLbl>
              <c:idx val="1"/>
              <c:layout>
                <c:manualLayout>
                  <c:x val="0.2430604749962044"/>
                  <c:y val="-0.18553139182865547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1684-4248-855B-46DEE119BD5A}"/>
                </c:ext>
              </c:extLst>
            </c:dLbl>
            <c:dLbl>
              <c:idx val="2"/>
              <c:layout>
                <c:manualLayout>
                  <c:x val="-2.6984721677913704E-2"/>
                  <c:y val="9.213817150901577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1684-4248-855B-46DEE119BD5A}"/>
                </c:ext>
              </c:extLst>
            </c:dLbl>
            <c:dLbl>
              <c:idx val="7"/>
              <c:layout>
                <c:manualLayout>
                  <c:x val="-1.6368817664968876E-2"/>
                  <c:y val="1.815037559156636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1684-4248-855B-46DEE119BD5A}"/>
                </c:ext>
              </c:extLst>
            </c:dLbl>
            <c:dLbl>
              <c:idx val="8"/>
              <c:layout>
                <c:manualLayout>
                  <c:x val="3.1719501318344348E-2"/>
                  <c:y val="-2.828827655515786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1684-4248-855B-46DEE119BD5A}"/>
                </c:ext>
              </c:extLst>
            </c:dLbl>
            <c:dLbl>
              <c:idx val="9"/>
              <c:layout>
                <c:manualLayout>
                  <c:x val="0.36171982568095662"/>
                  <c:y val="4.394635889820637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1684-4248-855B-46DEE119BD5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/>
                </a:pPr>
                <a:endParaRPr lang="pt-BR"/>
              </a:p>
            </c:txPr>
            <c:dLblPos val="bestFit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Plan1!$A$2:$A$11</c:f>
              <c:strCache>
                <c:ptCount val="10"/>
                <c:pt idx="0">
                  <c:v>DATAPREV</c:v>
                </c:pt>
                <c:pt idx="1">
                  <c:v>FUNCIONAMENTO DAS UNIDADES</c:v>
                </c:pt>
                <c:pt idx="2">
                  <c:v>REFORMAS DAS UNIDADES</c:v>
                </c:pt>
                <c:pt idx="3">
                  <c:v>INSTALAÇÃO DE UNIDADES</c:v>
                </c:pt>
                <c:pt idx="4">
                  <c:v>CAPACITAÇÃO</c:v>
                </c:pt>
                <c:pt idx="5">
                  <c:v>REC.DO DIREITO/PERÍCIA MÉDICA/REAB.PROFIS.</c:v>
                </c:pt>
                <c:pt idx="6">
                  <c:v>CANAL 135</c:v>
                </c:pt>
                <c:pt idx="7">
                  <c:v>ADMINISTRAÇÃO DA UNIDADE / ECT CARTAS SEGURADOS</c:v>
                </c:pt>
                <c:pt idx="8">
                  <c:v>e-Social</c:v>
                </c:pt>
                <c:pt idx="9">
                  <c:v>DEMAIS (SIRC, Auditoria, Gestão da Melhoria, Gestão da Informação, Desimobilização e Defesa Judicial)</c:v>
                </c:pt>
              </c:strCache>
            </c:strRef>
          </c:cat>
          <c:val>
            <c:numRef>
              <c:f>Plan1!$B$2:$B$11</c:f>
              <c:numCache>
                <c:formatCode>_(* #,##0.00_);_(* \(#,##0.00\);_(* "-"??_);_(@_)</c:formatCode>
                <c:ptCount val="10"/>
                <c:pt idx="0">
                  <c:v>861717337</c:v>
                </c:pt>
                <c:pt idx="1">
                  <c:v>736000000</c:v>
                </c:pt>
                <c:pt idx="2">
                  <c:v>21349017</c:v>
                </c:pt>
                <c:pt idx="3">
                  <c:v>200000</c:v>
                </c:pt>
                <c:pt idx="4">
                  <c:v>12900000</c:v>
                </c:pt>
                <c:pt idx="5">
                  <c:v>26940000</c:v>
                </c:pt>
                <c:pt idx="6">
                  <c:v>180000000</c:v>
                </c:pt>
                <c:pt idx="7">
                  <c:v>94200000</c:v>
                </c:pt>
                <c:pt idx="8">
                  <c:v>0</c:v>
                </c:pt>
                <c:pt idx="9">
                  <c:v>26100867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684-4248-855B-46DEE119BD5A}"/>
            </c:ext>
          </c:extLst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Colunas1</c:v>
                </c:pt>
              </c:strCache>
            </c:strRef>
          </c:tx>
          <c:explosion val="25"/>
          <c:cat>
            <c:strRef>
              <c:f>Plan1!$A$2:$A$11</c:f>
              <c:strCache>
                <c:ptCount val="10"/>
                <c:pt idx="0">
                  <c:v>DATAPREV</c:v>
                </c:pt>
                <c:pt idx="1">
                  <c:v>FUNCIONAMENTO DAS UNIDADES</c:v>
                </c:pt>
                <c:pt idx="2">
                  <c:v>REFORMAS DAS UNIDADES</c:v>
                </c:pt>
                <c:pt idx="3">
                  <c:v>INSTALAÇÃO DE UNIDADES</c:v>
                </c:pt>
                <c:pt idx="4">
                  <c:v>CAPACITAÇÃO</c:v>
                </c:pt>
                <c:pt idx="5">
                  <c:v>REC.DO DIREITO/PERÍCIA MÉDICA/REAB.PROFIS.</c:v>
                </c:pt>
                <c:pt idx="6">
                  <c:v>CANAL 135</c:v>
                </c:pt>
                <c:pt idx="7">
                  <c:v>ADMINISTRAÇÃO DA UNIDADE / ECT CARTAS SEGURADOS</c:v>
                </c:pt>
                <c:pt idx="8">
                  <c:v>e-Social</c:v>
                </c:pt>
                <c:pt idx="9">
                  <c:v>DEMAIS (SIRC, Auditoria, Gestão da Melhoria, Gestão da Informação, Desimobilização e Defesa Judicial)</c:v>
                </c:pt>
              </c:strCache>
            </c:strRef>
          </c:cat>
          <c:val>
            <c:numRef>
              <c:f>Plan1!$C$2:$C$11</c:f>
              <c:numCache>
                <c:formatCode>0.00%</c:formatCode>
                <c:ptCount val="10"/>
                <c:pt idx="0">
                  <c:v>0.43978471027590443</c:v>
                </c:pt>
                <c:pt idx="1">
                  <c:v>0.37562380709425791</c:v>
                </c:pt>
                <c:pt idx="2">
                  <c:v>1.0895650873994611E-2</c:v>
                </c:pt>
                <c:pt idx="3">
                  <c:v>1.0207168671039618E-4</c:v>
                </c:pt>
                <c:pt idx="4">
                  <c:v>6.5836237928205534E-3</c:v>
                </c:pt>
                <c:pt idx="5">
                  <c:v>1.3749056199890365E-2</c:v>
                </c:pt>
                <c:pt idx="6">
                  <c:v>9.1864518039356552E-2</c:v>
                </c:pt>
                <c:pt idx="7">
                  <c:v>4.8075764440596601E-2</c:v>
                </c:pt>
                <c:pt idx="8">
                  <c:v>0</c:v>
                </c:pt>
                <c:pt idx="9">
                  <c:v>1.332079759646859E-2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1684-4248-855B-46DEE119BD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CENÁRIO IDEAL</c:v>
                </c:pt>
              </c:strCache>
            </c:strRef>
          </c:tx>
          <c:invertIfNegative val="0"/>
          <c:cat>
            <c:strRef>
              <c:f>Plan1!$A$2:$A$11</c:f>
              <c:strCache>
                <c:ptCount val="10"/>
                <c:pt idx="0">
                  <c:v>DATAPREV</c:v>
                </c:pt>
                <c:pt idx="1">
                  <c:v>FUNCIONAMENTO DAS UNIDADES</c:v>
                </c:pt>
                <c:pt idx="2">
                  <c:v>REFORMAS DAS UNIDADES</c:v>
                </c:pt>
                <c:pt idx="3">
                  <c:v>INSTALAÇÃO DE UNIDADES</c:v>
                </c:pt>
                <c:pt idx="4">
                  <c:v>CAPACITAÇÃO</c:v>
                </c:pt>
                <c:pt idx="5">
                  <c:v>REC.DO DIREITO/PERÍCIA MÉDICA/REAB.PROFIS.</c:v>
                </c:pt>
                <c:pt idx="6">
                  <c:v>CANAL 135</c:v>
                </c:pt>
                <c:pt idx="7">
                  <c:v>ADMINISTRAÇÃO DA UNIDADE / ECT CARTAS SEGURADOS</c:v>
                </c:pt>
                <c:pt idx="8">
                  <c:v>e-Social</c:v>
                </c:pt>
                <c:pt idx="9">
                  <c:v>DEMAIS (SIRC, Auditoria, Gestão da Melhoria, Gestão da Informação, Desimobilização e Defesa Judicial)</c:v>
                </c:pt>
              </c:strCache>
            </c:strRef>
          </c:cat>
          <c:val>
            <c:numRef>
              <c:f>Plan1!$B$2:$B$11</c:f>
              <c:numCache>
                <c:formatCode>#,##0</c:formatCode>
                <c:ptCount val="10"/>
                <c:pt idx="0">
                  <c:v>861717337</c:v>
                </c:pt>
                <c:pt idx="1">
                  <c:v>736000000</c:v>
                </c:pt>
                <c:pt idx="2">
                  <c:v>21349017</c:v>
                </c:pt>
                <c:pt idx="3">
                  <c:v>200000</c:v>
                </c:pt>
                <c:pt idx="4">
                  <c:v>12900000</c:v>
                </c:pt>
                <c:pt idx="5">
                  <c:v>26940000</c:v>
                </c:pt>
                <c:pt idx="6">
                  <c:v>180000000</c:v>
                </c:pt>
                <c:pt idx="7">
                  <c:v>94200000</c:v>
                </c:pt>
                <c:pt idx="8" formatCode="General">
                  <c:v>0</c:v>
                </c:pt>
                <c:pt idx="9">
                  <c:v>26100867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A0-4A4D-B686-67FF5BF7D546}"/>
            </c:ext>
          </c:extLst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REFERENCIAL MONETÁRIO</c:v>
                </c:pt>
              </c:strCache>
            </c:strRef>
          </c:tx>
          <c:invertIfNegative val="0"/>
          <c:cat>
            <c:strRef>
              <c:f>Plan1!$A$2:$A$11</c:f>
              <c:strCache>
                <c:ptCount val="10"/>
                <c:pt idx="0">
                  <c:v>DATAPREV</c:v>
                </c:pt>
                <c:pt idx="1">
                  <c:v>FUNCIONAMENTO DAS UNIDADES</c:v>
                </c:pt>
                <c:pt idx="2">
                  <c:v>REFORMAS DAS UNIDADES</c:v>
                </c:pt>
                <c:pt idx="3">
                  <c:v>INSTALAÇÃO DE UNIDADES</c:v>
                </c:pt>
                <c:pt idx="4">
                  <c:v>CAPACITAÇÃO</c:v>
                </c:pt>
                <c:pt idx="5">
                  <c:v>REC.DO DIREITO/PERÍCIA MÉDICA/REAB.PROFIS.</c:v>
                </c:pt>
                <c:pt idx="6">
                  <c:v>CANAL 135</c:v>
                </c:pt>
                <c:pt idx="7">
                  <c:v>ADMINISTRAÇÃO DA UNIDADE / ECT CARTAS SEGURADOS</c:v>
                </c:pt>
                <c:pt idx="8">
                  <c:v>e-Social</c:v>
                </c:pt>
                <c:pt idx="9">
                  <c:v>DEMAIS (SIRC, Auditoria, Gestão da Melhoria, Gestão da Informação, Desimobilização e Defesa Judicial)</c:v>
                </c:pt>
              </c:strCache>
            </c:strRef>
          </c:cat>
          <c:val>
            <c:numRef>
              <c:f>Plan1!$C$2:$C$11</c:f>
              <c:numCache>
                <c:formatCode>#,##0</c:formatCode>
                <c:ptCount val="10"/>
                <c:pt idx="0">
                  <c:v>326550983</c:v>
                </c:pt>
                <c:pt idx="1">
                  <c:v>550000000</c:v>
                </c:pt>
                <c:pt idx="2">
                  <c:v>4249017</c:v>
                </c:pt>
                <c:pt idx="3">
                  <c:v>200000</c:v>
                </c:pt>
                <c:pt idx="4">
                  <c:v>5900000</c:v>
                </c:pt>
                <c:pt idx="5">
                  <c:v>19100000</c:v>
                </c:pt>
                <c:pt idx="6">
                  <c:v>100000000</c:v>
                </c:pt>
                <c:pt idx="7">
                  <c:v>47685000</c:v>
                </c:pt>
                <c:pt idx="8">
                  <c:v>0</c:v>
                </c:pt>
                <c:pt idx="9">
                  <c:v>22626850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8A0-4A4D-B686-67FF5BF7D546}"/>
            </c:ext>
          </c:extLst>
        </c:ser>
        <c:ser>
          <c:idx val="2"/>
          <c:order val="2"/>
          <c:tx>
            <c:strRef>
              <c:f>Plan1!$D$1</c:f>
              <c:strCache>
                <c:ptCount val="1"/>
                <c:pt idx="0">
                  <c:v>DEMANDA REPRIMIDA</c:v>
                </c:pt>
              </c:strCache>
            </c:strRef>
          </c:tx>
          <c:invertIfNegative val="0"/>
          <c:cat>
            <c:strRef>
              <c:f>Plan1!$A$2:$A$11</c:f>
              <c:strCache>
                <c:ptCount val="10"/>
                <c:pt idx="0">
                  <c:v>DATAPREV</c:v>
                </c:pt>
                <c:pt idx="1">
                  <c:v>FUNCIONAMENTO DAS UNIDADES</c:v>
                </c:pt>
                <c:pt idx="2">
                  <c:v>REFORMAS DAS UNIDADES</c:v>
                </c:pt>
                <c:pt idx="3">
                  <c:v>INSTALAÇÃO DE UNIDADES</c:v>
                </c:pt>
                <c:pt idx="4">
                  <c:v>CAPACITAÇÃO</c:v>
                </c:pt>
                <c:pt idx="5">
                  <c:v>REC.DO DIREITO/PERÍCIA MÉDICA/REAB.PROFIS.</c:v>
                </c:pt>
                <c:pt idx="6">
                  <c:v>CANAL 135</c:v>
                </c:pt>
                <c:pt idx="7">
                  <c:v>ADMINISTRAÇÃO DA UNIDADE / ECT CARTAS SEGURADOS</c:v>
                </c:pt>
                <c:pt idx="8">
                  <c:v>e-Social</c:v>
                </c:pt>
                <c:pt idx="9">
                  <c:v>DEMAIS (SIRC, Auditoria, Gestão da Melhoria, Gestão da Informação, Desimobilização e Defesa Judicial)</c:v>
                </c:pt>
              </c:strCache>
            </c:strRef>
          </c:cat>
          <c:val>
            <c:numRef>
              <c:f>Plan1!$D$2:$D$11</c:f>
              <c:numCache>
                <c:formatCode>#,##0</c:formatCode>
                <c:ptCount val="10"/>
                <c:pt idx="0">
                  <c:v>535166354</c:v>
                </c:pt>
                <c:pt idx="1">
                  <c:v>186000000</c:v>
                </c:pt>
                <c:pt idx="2">
                  <c:v>17100000</c:v>
                </c:pt>
                <c:pt idx="3">
                  <c:v>0</c:v>
                </c:pt>
                <c:pt idx="4">
                  <c:v>7000000</c:v>
                </c:pt>
                <c:pt idx="5">
                  <c:v>7840000</c:v>
                </c:pt>
                <c:pt idx="6">
                  <c:v>80000000</c:v>
                </c:pt>
                <c:pt idx="7">
                  <c:v>46515000</c:v>
                </c:pt>
                <c:pt idx="8">
                  <c:v>0</c:v>
                </c:pt>
                <c:pt idx="9">
                  <c:v>3474017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8A0-4A4D-B686-67FF5BF7D5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0399616"/>
        <c:axId val="40404864"/>
        <c:axId val="0"/>
      </c:bar3DChart>
      <c:catAx>
        <c:axId val="403996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pt-BR"/>
          </a:p>
        </c:txPr>
        <c:crossAx val="40404864"/>
        <c:crosses val="autoZero"/>
        <c:auto val="1"/>
        <c:lblAlgn val="ctr"/>
        <c:lblOffset val="100"/>
        <c:noMultiLvlLbl val="0"/>
      </c:catAx>
      <c:valAx>
        <c:axId val="40404864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pt-BR"/>
          </a:p>
        </c:txPr>
        <c:crossAx val="4039961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pt-B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Colunas1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BE54-DC46-BAF7-3C265BD19740}"/>
              </c:ext>
            </c:extLst>
          </c:dPt>
          <c:dPt>
            <c:idx val="2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BE54-DC46-BAF7-3C265BD19740}"/>
              </c:ext>
            </c:extLst>
          </c:dPt>
          <c:dLbls>
            <c:dLbl>
              <c:idx val="0"/>
              <c:layout>
                <c:manualLayout>
                  <c:x val="1.8750003718704129E-2"/>
                  <c:y val="-5.05636252308889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BE54-DC46-BAF7-3C265BD19740}"/>
                </c:ext>
              </c:extLst>
            </c:dLbl>
            <c:dLbl>
              <c:idx val="1"/>
              <c:layout>
                <c:manualLayout>
                  <c:x val="2.9222271209951294E-2"/>
                  <c:y val="-4.3233483820546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BE54-DC46-BAF7-3C265BD19740}"/>
                </c:ext>
              </c:extLst>
            </c:dLbl>
            <c:dLbl>
              <c:idx val="2"/>
              <c:layout>
                <c:manualLayout>
                  <c:x val="2.0103413691058787E-2"/>
                  <c:y val="-4.57266624249911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BE54-DC46-BAF7-3C265BD1974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Plan1!$A$2:$A$4</c:f>
              <c:strCache>
                <c:ptCount val="3"/>
                <c:pt idx="0">
                  <c:v>Cenário Ideal (E)</c:v>
                </c:pt>
                <c:pt idx="1">
                  <c:v>Referencial Monetário (F)</c:v>
                </c:pt>
                <c:pt idx="2">
                  <c:v>Demanda Reprimida (E) - (F)</c:v>
                </c:pt>
              </c:strCache>
            </c:strRef>
          </c:cat>
          <c:val>
            <c:numRef>
              <c:f>Plan1!$B$2:$B$4</c:f>
              <c:numCache>
                <c:formatCode>_-* #,##0_-;\-* #,##0_-;_-* "-"??_-;_-@_-</c:formatCode>
                <c:ptCount val="3"/>
                <c:pt idx="0">
                  <c:v>1563338240.49</c:v>
                </c:pt>
                <c:pt idx="1">
                  <c:v>1176311850</c:v>
                </c:pt>
                <c:pt idx="2">
                  <c:v>387026390.49000001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E54-DC46-BAF7-3C265BD197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8053504"/>
        <c:axId val="98063488"/>
        <c:axId val="0"/>
      </c:bar3DChart>
      <c:catAx>
        <c:axId val="980535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pt-BR"/>
          </a:p>
        </c:txPr>
        <c:crossAx val="98063488"/>
        <c:crossesAt val="500000"/>
        <c:auto val="1"/>
        <c:lblAlgn val="ctr"/>
        <c:lblOffset val="100"/>
        <c:noMultiLvlLbl val="0"/>
      </c:catAx>
      <c:valAx>
        <c:axId val="98063488"/>
        <c:scaling>
          <c:orientation val="minMax"/>
        </c:scaling>
        <c:delete val="0"/>
        <c:axPos val="l"/>
        <c:majorGridlines/>
        <c:numFmt formatCode="_-* #,##0_-;\-* #,##0_-;_-* &quot;-&quot;??_-;_-@_-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pt-BR"/>
          </a:p>
        </c:txPr>
        <c:crossAx val="980535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2483046353640356"/>
          <c:y val="0.2112585883034124"/>
          <c:w val="0.84304101758563532"/>
          <c:h val="0.78874141169658762"/>
        </c:manualLayout>
      </c:layout>
      <c:pie3DChart>
        <c:varyColors val="1"/>
        <c:ser>
          <c:idx val="0"/>
          <c:order val="0"/>
          <c:tx>
            <c:strRef>
              <c:f>Planilha6!$D$1</c:f>
              <c:strCache>
                <c:ptCount val="1"/>
                <c:pt idx="0">
                  <c:v>Necessário 2021</c:v>
                </c:pt>
              </c:strCache>
            </c:strRef>
          </c:tx>
          <c:explosion val="17"/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1BC-4A33-A2BE-09283B81BD3B}"/>
              </c:ext>
            </c:extLst>
          </c:dPt>
          <c:dPt>
            <c:idx val="1"/>
            <c:bubble3D val="0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1BC-4A33-A2BE-09283B81BD3B}"/>
              </c:ext>
            </c:extLst>
          </c:dPt>
          <c:dPt>
            <c:idx val="2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F1BC-4A33-A2BE-09283B81BD3B}"/>
              </c:ext>
            </c:extLst>
          </c:dPt>
          <c:dPt>
            <c:idx val="3"/>
            <c:bubble3D val="0"/>
            <c:spPr>
              <a:solidFill>
                <a:schemeClr val="accent4">
                  <a:alpha val="9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F1BC-4A33-A2BE-09283B81BD3B}"/>
              </c:ext>
            </c:extLst>
          </c:dPt>
          <c:dPt>
            <c:idx val="4"/>
            <c:bubble3D val="0"/>
            <c:spPr>
              <a:solidFill>
                <a:schemeClr val="accent5">
                  <a:alpha val="90000"/>
                </a:schemeClr>
              </a:solidFill>
              <a:ln w="19050">
                <a:solidFill>
                  <a:schemeClr val="accent5"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F1BC-4A33-A2BE-09283B81BD3B}"/>
              </c:ext>
            </c:extLst>
          </c:dPt>
          <c:dPt>
            <c:idx val="5"/>
            <c:bubble3D val="0"/>
            <c:spPr>
              <a:solidFill>
                <a:schemeClr val="accent6">
                  <a:alpha val="90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F1BC-4A33-A2BE-09283B81BD3B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  <a:alpha val="90000"/>
                </a:schemeClr>
              </a:solidFill>
              <a:ln w="19050">
                <a:solidFill>
                  <a:schemeClr val="accent1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60000"/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F1BC-4A33-A2BE-09283B81BD3B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  <a:alpha val="90000"/>
                </a:schemeClr>
              </a:solidFill>
              <a:ln w="19050">
                <a:solidFill>
                  <a:schemeClr val="accent2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60000"/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F1BC-4A33-A2BE-09283B81BD3B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  <a:alpha val="90000"/>
                </a:schemeClr>
              </a:solidFill>
              <a:ln w="19050">
                <a:solidFill>
                  <a:schemeClr val="accent3">
                    <a:lumMod val="60000"/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60000"/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60000"/>
                    <a:lumMod val="7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F1BC-4A33-A2BE-09283B81BD3B}"/>
              </c:ext>
            </c:extLst>
          </c:dPt>
          <c:dLbls>
            <c:dLbl>
              <c:idx val="0"/>
              <c:layout>
                <c:manualLayout>
                  <c:x val="-0.15626352735041285"/>
                  <c:y val="8.6174009715176345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F1BC-4A33-A2BE-09283B81BD3B}"/>
                </c:ext>
              </c:extLst>
            </c:dLbl>
            <c:dLbl>
              <c:idx val="1"/>
              <c:layout>
                <c:manualLayout>
                  <c:x val="0.13463525285590708"/>
                  <c:y val="-0.16042054493858154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/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F1BC-4A33-A2BE-09283B81BD3B}"/>
                </c:ext>
              </c:extLst>
            </c:dLbl>
            <c:dLbl>
              <c:idx val="2"/>
              <c:layout>
                <c:manualLayout>
                  <c:x val="-5.8520219928841592E-2"/>
                  <c:y val="0.16204542164740576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/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3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F1BC-4A33-A2BE-09283B81BD3B}"/>
                </c:ext>
              </c:extLst>
            </c:dLbl>
            <c:dLbl>
              <c:idx val="3"/>
              <c:layout>
                <c:manualLayout>
                  <c:x val="-0.12734527186807304"/>
                  <c:y val="2.2646653380955378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/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4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F1BC-4A33-A2BE-09283B81BD3B}"/>
                </c:ext>
              </c:extLst>
            </c:dLbl>
            <c:dLbl>
              <c:idx val="4"/>
              <c:layout>
                <c:manualLayout>
                  <c:x val="-0.11205947783387094"/>
                  <c:y val="-9.1056845227074579E-2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5"/>
                  </a:solidFill>
                  <a:round/>
                </a:ln>
                <a:effectLst>
                  <a:outerShdw blurRad="50800" dist="38100" dir="2700000" algn="tl" rotWithShape="0">
                    <a:schemeClr val="accent5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5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F1BC-4A33-A2BE-09283B81BD3B}"/>
                </c:ext>
              </c:extLst>
            </c:dLbl>
            <c:dLbl>
              <c:idx val="5"/>
              <c:layout>
                <c:manualLayout>
                  <c:x val="-7.8857032452367137E-2"/>
                  <c:y val="-0.19900226721111156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6"/>
                  </a:solidFill>
                  <a:round/>
                </a:ln>
                <a:effectLst>
                  <a:outerShdw blurRad="50800" dist="38100" dir="2700000" algn="tl" rotWithShape="0">
                    <a:schemeClr val="accent6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6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F1BC-4A33-A2BE-09283B81BD3B}"/>
                </c:ext>
              </c:extLst>
            </c:dLbl>
            <c:dLbl>
              <c:idx val="6"/>
              <c:layout>
                <c:manualLayout>
                  <c:x val="6.9159953448795469E-2"/>
                  <c:y val="-0.18535376572488479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1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F1BC-4A33-A2BE-09283B81BD3B}"/>
                </c:ext>
              </c:extLst>
            </c:dLbl>
            <c:dLbl>
              <c:idx val="7"/>
              <c:layout>
                <c:manualLayout>
                  <c:x val="0.22409030099312677"/>
                  <c:y val="-0.10152733781950508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2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F1BC-4A33-A2BE-09283B81BD3B}"/>
                </c:ext>
              </c:extLst>
            </c:dLbl>
            <c:dLbl>
              <c:idx val="8"/>
              <c:layout>
                <c:manualLayout>
                  <c:x val="0.19097445172387892"/>
                  <c:y val="-2.4740289031545707E-3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>
                      <a:lumMod val="60000"/>
                    </a:schemeClr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60000"/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3">
                          <a:lumMod val="60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F1BC-4A33-A2BE-09283B81BD3B}"/>
                </c:ext>
              </c:extLst>
            </c:dLbl>
            <c:spPr>
              <a:solidFill>
                <a:sysClr val="window" lastClr="FFFFFF">
                  <a:alpha val="90000"/>
                </a:sysClr>
              </a:solidFill>
              <a:ln w="12700" cap="flat" cmpd="sng" algn="ctr">
                <a:solidFill>
                  <a:srgbClr val="4F81BD"/>
                </a:solidFill>
                <a:round/>
              </a:ln>
              <a:effectLst>
                <a:outerShdw blurRad="50800" dist="38100" dir="2700000" algn="tl" rotWithShape="0">
                  <a:srgbClr val="4F81BD">
                    <a:lumMod val="75000"/>
                    <a:alpha val="40000"/>
                  </a:srgbClr>
                </a:outerShdw>
              </a:effectLst>
            </c:spPr>
            <c:dLblPos val="inEnd"/>
            <c:showLegendKey val="1"/>
            <c:showVal val="1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Planilha6!$A$2:$A$10</c:f>
              <c:strCache>
                <c:ptCount val="9"/>
                <c:pt idx="0">
                  <c:v>DATAPREV</c:v>
                </c:pt>
                <c:pt idx="1">
                  <c:v>FUNCIONAMENTO DAS UNIDADES DESCENTRALIZADAS </c:v>
                </c:pt>
                <c:pt idx="2">
                  <c:v>REFORMAS E MELHORIAS DAS UNIDADES DESCENTRALIZADAS </c:v>
                </c:pt>
                <c:pt idx="3">
                  <c:v>INSTALACAO DE UNIDADES DE FUNCIONAMENTO DO INSS</c:v>
                </c:pt>
                <c:pt idx="4">
                  <c:v>CAPACITACAO DE SERVIDORES</c:v>
                </c:pt>
                <c:pt idx="5">
                  <c:v>REC. DE DIREITOS/PERÍCIA MÉDICA/REABILITAÇÃO PROFISSIONAL/SERVIÇO SOCIAL</c:v>
                </c:pt>
                <c:pt idx="6">
                  <c:v>CANAL 135</c:v>
                </c:pt>
                <c:pt idx="7">
                  <c:v>ADMINISTRACAO DA UNIDADE CENTRAL/ECT CARTAS SEGURADOS</c:v>
                </c:pt>
                <c:pt idx="8">
                  <c:v>DEMAIS (Auditoria, Defesa Judicial, COVID-19, etc.)</c:v>
                </c:pt>
              </c:strCache>
            </c:strRef>
          </c:cat>
          <c:val>
            <c:numRef>
              <c:f>Planilha6!$D$2:$D$10</c:f>
              <c:numCache>
                <c:formatCode>#,##0.00_);[Red]\(#,##0.00\)</c:formatCode>
                <c:ptCount val="9"/>
                <c:pt idx="0">
                  <c:v>476262660.24000001</c:v>
                </c:pt>
                <c:pt idx="1">
                  <c:v>757650324.5</c:v>
                </c:pt>
                <c:pt idx="2">
                  <c:v>13286532</c:v>
                </c:pt>
                <c:pt idx="3">
                  <c:v>760771</c:v>
                </c:pt>
                <c:pt idx="4">
                  <c:v>11299347.5</c:v>
                </c:pt>
                <c:pt idx="5">
                  <c:v>37833074.899999999</c:v>
                </c:pt>
                <c:pt idx="6">
                  <c:v>165975462</c:v>
                </c:pt>
                <c:pt idx="7">
                  <c:v>67403198.049999997</c:v>
                </c:pt>
                <c:pt idx="8">
                  <c:v>32866870.299999952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F1BC-4A33-A2BE-09283B81BD3B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Planilha6!$D$1</c:f>
              <c:strCache>
                <c:ptCount val="1"/>
                <c:pt idx="0">
                  <c:v>PLOA 2021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Planilha6!$A$2:$A$10</c:f>
              <c:strCache>
                <c:ptCount val="9"/>
                <c:pt idx="0">
                  <c:v>DATAPREV</c:v>
                </c:pt>
                <c:pt idx="1">
                  <c:v>FUNCIONAMENTO DAS UNIDADES DESCENTRALIZADAS </c:v>
                </c:pt>
                <c:pt idx="2">
                  <c:v>REFORMAS E MELHORIAS DAS UNIDADES DESCENTRALIZADAS </c:v>
                </c:pt>
                <c:pt idx="3">
                  <c:v>INSTALACAO DE UNIDADES DE FUNCIONAMENTO DO INSS</c:v>
                </c:pt>
                <c:pt idx="4">
                  <c:v>CAPACITACAO DE SERVIDORES</c:v>
                </c:pt>
                <c:pt idx="5">
                  <c:v>REC. DE DIREITOS/PERÍCIA MÉDICA/REABILITAÇÃO PROFISSIONAL/SERVIÇO SOCIAL</c:v>
                </c:pt>
                <c:pt idx="6">
                  <c:v>CANAL 135</c:v>
                </c:pt>
                <c:pt idx="7">
                  <c:v>ADMINISTRACAO DA UNIDADE CENTRAL/ECT CARTAS SEGURADOS</c:v>
                </c:pt>
                <c:pt idx="8">
                  <c:v>DEMAIS (Auditoria, Defesa Judicial, COVID-19, etc.)</c:v>
                </c:pt>
              </c:strCache>
            </c:strRef>
          </c:cat>
          <c:val>
            <c:numRef>
              <c:f>Planilha6!$D$2:$D$10</c:f>
              <c:numCache>
                <c:formatCode>#,##0.00_);[Red]\(#,##0.00\)</c:formatCode>
                <c:ptCount val="9"/>
                <c:pt idx="0">
                  <c:v>426550983</c:v>
                </c:pt>
                <c:pt idx="1">
                  <c:v>550000000</c:v>
                </c:pt>
                <c:pt idx="2">
                  <c:v>4249017</c:v>
                </c:pt>
                <c:pt idx="3">
                  <c:v>200000</c:v>
                </c:pt>
                <c:pt idx="4">
                  <c:v>5900000</c:v>
                </c:pt>
                <c:pt idx="5">
                  <c:v>19100000</c:v>
                </c:pt>
                <c:pt idx="6">
                  <c:v>100000000</c:v>
                </c:pt>
                <c:pt idx="7">
                  <c:v>47685000</c:v>
                </c:pt>
                <c:pt idx="8">
                  <c:v>22626850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9C-6F40-A339-C74CAC5BEC8D}"/>
            </c:ext>
          </c:extLst>
        </c:ser>
        <c:ser>
          <c:idx val="1"/>
          <c:order val="1"/>
          <c:tx>
            <c:strRef>
              <c:f>Planilha6!$E$1</c:f>
              <c:strCache>
                <c:ptCount val="1"/>
                <c:pt idx="0">
                  <c:v>Necessário 2021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Planilha6!$A$2:$A$10</c:f>
              <c:strCache>
                <c:ptCount val="9"/>
                <c:pt idx="0">
                  <c:v>DATAPREV</c:v>
                </c:pt>
                <c:pt idx="1">
                  <c:v>FUNCIONAMENTO DAS UNIDADES DESCENTRALIZADAS </c:v>
                </c:pt>
                <c:pt idx="2">
                  <c:v>REFORMAS E MELHORIAS DAS UNIDADES DESCENTRALIZADAS </c:v>
                </c:pt>
                <c:pt idx="3">
                  <c:v>INSTALACAO DE UNIDADES DE FUNCIONAMENTO DO INSS</c:v>
                </c:pt>
                <c:pt idx="4">
                  <c:v>CAPACITACAO DE SERVIDORES</c:v>
                </c:pt>
                <c:pt idx="5">
                  <c:v>REC. DE DIREITOS/PERÍCIA MÉDICA/REABILITAÇÃO PROFISSIONAL/SERVIÇO SOCIAL</c:v>
                </c:pt>
                <c:pt idx="6">
                  <c:v>CANAL 135</c:v>
                </c:pt>
                <c:pt idx="7">
                  <c:v>ADMINISTRACAO DA UNIDADE CENTRAL/ECT CARTAS SEGURADOS</c:v>
                </c:pt>
                <c:pt idx="8">
                  <c:v>DEMAIS (Auditoria, Defesa Judicial, COVID-19, etc.)</c:v>
                </c:pt>
              </c:strCache>
            </c:strRef>
          </c:cat>
          <c:val>
            <c:numRef>
              <c:f>Planilha6!$E$2:$E$10</c:f>
              <c:numCache>
                <c:formatCode>#,##0.00_);[Red]\(#,##0.00\)</c:formatCode>
                <c:ptCount val="9"/>
                <c:pt idx="0">
                  <c:v>476262660.24000001</c:v>
                </c:pt>
                <c:pt idx="1">
                  <c:v>757650324.5</c:v>
                </c:pt>
                <c:pt idx="2">
                  <c:v>13286532</c:v>
                </c:pt>
                <c:pt idx="3">
                  <c:v>760771</c:v>
                </c:pt>
                <c:pt idx="4">
                  <c:v>11299347.5</c:v>
                </c:pt>
                <c:pt idx="5">
                  <c:v>37833074.899999999</c:v>
                </c:pt>
                <c:pt idx="6">
                  <c:v>165975462</c:v>
                </c:pt>
                <c:pt idx="7">
                  <c:v>67403198.049999997</c:v>
                </c:pt>
                <c:pt idx="8">
                  <c:v>32866870.299999952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69C-6F40-A339-C74CAC5BEC8D}"/>
            </c:ext>
          </c:extLst>
        </c:ser>
        <c:ser>
          <c:idx val="2"/>
          <c:order val="2"/>
          <c:tx>
            <c:strRef>
              <c:f>Planilha6!$F$1</c:f>
              <c:strCache>
                <c:ptCount val="1"/>
                <c:pt idx="0">
                  <c:v>Restrição 2021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Planilha6!$A$2:$A$10</c:f>
              <c:strCache>
                <c:ptCount val="9"/>
                <c:pt idx="0">
                  <c:v>DATAPREV</c:v>
                </c:pt>
                <c:pt idx="1">
                  <c:v>FUNCIONAMENTO DAS UNIDADES DESCENTRALIZADAS </c:v>
                </c:pt>
                <c:pt idx="2">
                  <c:v>REFORMAS E MELHORIAS DAS UNIDADES DESCENTRALIZADAS </c:v>
                </c:pt>
                <c:pt idx="3">
                  <c:v>INSTALACAO DE UNIDADES DE FUNCIONAMENTO DO INSS</c:v>
                </c:pt>
                <c:pt idx="4">
                  <c:v>CAPACITACAO DE SERVIDORES</c:v>
                </c:pt>
                <c:pt idx="5">
                  <c:v>REC. DE DIREITOS/PERÍCIA MÉDICA/REABILITAÇÃO PROFISSIONAL/SERVIÇO SOCIAL</c:v>
                </c:pt>
                <c:pt idx="6">
                  <c:v>CANAL 135</c:v>
                </c:pt>
                <c:pt idx="7">
                  <c:v>ADMINISTRACAO DA UNIDADE CENTRAL/ECT CARTAS SEGURADOS</c:v>
                </c:pt>
                <c:pt idx="8">
                  <c:v>DEMAIS (Auditoria, Defesa Judicial, COVID-19, etc.)</c:v>
                </c:pt>
              </c:strCache>
            </c:strRef>
          </c:cat>
          <c:val>
            <c:numRef>
              <c:f>Planilha6!$F$2:$F$10</c:f>
              <c:numCache>
                <c:formatCode>#,##0.00_);[Red]\(#,##0.00\)</c:formatCode>
                <c:ptCount val="9"/>
                <c:pt idx="0">
                  <c:v>49711677.24000001</c:v>
                </c:pt>
                <c:pt idx="1">
                  <c:v>207650324.5</c:v>
                </c:pt>
                <c:pt idx="2">
                  <c:v>9037515</c:v>
                </c:pt>
                <c:pt idx="3">
                  <c:v>560771</c:v>
                </c:pt>
                <c:pt idx="4">
                  <c:v>5399347.5</c:v>
                </c:pt>
                <c:pt idx="5">
                  <c:v>18733074.899999999</c:v>
                </c:pt>
                <c:pt idx="6">
                  <c:v>65975462</c:v>
                </c:pt>
                <c:pt idx="7">
                  <c:v>19718198.049999997</c:v>
                </c:pt>
                <c:pt idx="8">
                  <c:v>10240020.300000012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69C-6F40-A339-C74CAC5BEC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17988031"/>
        <c:axId val="864581183"/>
      </c:barChart>
      <c:catAx>
        <c:axId val="10179880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64581183"/>
        <c:crosses val="autoZero"/>
        <c:auto val="1"/>
        <c:lblAlgn val="ctr"/>
        <c:lblOffset val="100"/>
        <c:noMultiLvlLbl val="0"/>
      </c:catAx>
      <c:valAx>
        <c:axId val="8645811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_);[Red]\(#,##0.0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0179880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00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0.1418</cdr:x>
      <cdr:y>0.223</cdr:y>
    </cdr:from>
    <cdr:to>
      <cdr:x>0.20967</cdr:x>
      <cdr:y>0.23003</cdr:y>
    </cdr:to>
    <cdr:cxnSp macro="">
      <cdr:nvCxnSpPr>
        <cdr:cNvPr id="5" name="Conector reto 4">
          <a:extLst xmlns:a="http://schemas.openxmlformats.org/drawingml/2006/main">
            <a:ext uri="{FF2B5EF4-FFF2-40B4-BE49-F238E27FC236}">
              <a16:creationId xmlns:a16="http://schemas.microsoft.com/office/drawing/2014/main" id="{E40120B7-3EFC-2340-AF64-E0667708A472}"/>
            </a:ext>
          </a:extLst>
        </cdr:cNvPr>
        <cdr:cNvCxnSpPr/>
      </cdr:nvCxnSpPr>
      <cdr:spPr>
        <a:xfrm xmlns:a="http://schemas.openxmlformats.org/drawingml/2006/main" flipH="1" flipV="1">
          <a:off x="1506829" y="1225389"/>
          <a:ext cx="721217" cy="38637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</cdr:x>
      <cdr:y>0.08587</cdr:y>
    </cdr:from>
    <cdr:to>
      <cdr:x>0.52671</cdr:x>
      <cdr:y>0.23617</cdr:y>
    </cdr:to>
    <cdr:cxnSp macro="">
      <cdr:nvCxnSpPr>
        <cdr:cNvPr id="3" name="Conector reto 2">
          <a:extLst xmlns:a="http://schemas.openxmlformats.org/drawingml/2006/main">
            <a:ext uri="{FF2B5EF4-FFF2-40B4-BE49-F238E27FC236}">
              <a16:creationId xmlns:a16="http://schemas.microsoft.com/office/drawing/2014/main" id="{10FF9BBE-F592-4318-8DAB-DF1A83FC9270}"/>
            </a:ext>
          </a:extLst>
        </cdr:cNvPr>
        <cdr:cNvCxnSpPr/>
      </cdr:nvCxnSpPr>
      <cdr:spPr>
        <a:xfrm xmlns:a="http://schemas.openxmlformats.org/drawingml/2006/main" flipH="1">
          <a:off x="4746171" y="408158"/>
          <a:ext cx="253547" cy="714375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pt-BR" dirty="0"/>
              <a:t>PREVIDÊNCIA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91A688-FE56-46C0-997F-BF0A16FB8A36}" type="datetimeFigureOut">
              <a:rPr lang="pt-BR" smtClean="0"/>
              <a:pPr/>
              <a:t>26/11/2020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931B5-0624-4B58-B8F8-BEABCF70B22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4990158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pt-BR" dirty="0"/>
              <a:t>PREVIDÊNCIA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EC83E8-3B4D-4FA1-B120-7D6FC7B73C45}" type="datetimeFigureOut">
              <a:rPr lang="pt-BR" smtClean="0"/>
              <a:pPr/>
              <a:t>26/11/2020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55AE6D-DEBD-46DC-BC9B-D53C9264BF11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28775101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5AE6D-DEBD-46DC-BC9B-D53C9264BF11}" type="slidenum">
              <a:rPr lang="pt-BR" smtClean="0"/>
              <a:pPr/>
              <a:t>1</a:t>
            </a:fld>
            <a:endParaRPr lang="pt-BR"/>
          </a:p>
        </p:txBody>
      </p:sp>
      <p:sp>
        <p:nvSpPr>
          <p:cNvPr id="5" name="Espaço Reservado para Cabeçalho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 dirty="0"/>
              <a:t>PREVIDÊNCIA</a:t>
            </a:r>
          </a:p>
        </p:txBody>
      </p:sp>
    </p:spTree>
    <p:extLst>
      <p:ext uri="{BB962C8B-B14F-4D97-AF65-F5344CB8AC3E}">
        <p14:creationId xmlns:p14="http://schemas.microsoft.com/office/powerpoint/2010/main" val="2328584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26/11/2020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9814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26/11/2020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2678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26/11/2020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3431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26/11/2020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4676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26/11/2020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4768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26/11/2020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2405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26/11/2020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8117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26/11/2020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1234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26/11/2020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37351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26/11/2020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7689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26/11/2020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4371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30487-B0D0-4B64-A473-C43C3C1B988E}" type="datetimeFigureOut">
              <a:rPr lang="pt-BR" smtClean="0"/>
              <a:pPr/>
              <a:t>26/11/2020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264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  <p:sldLayoutId id="21474838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0607" y="1392048"/>
            <a:ext cx="11666483" cy="1706252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pt-BR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Projeto de Lei Orçamentária Anual - 2021</a:t>
            </a:r>
            <a:endParaRPr lang="pt-BR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0607" y="3308808"/>
            <a:ext cx="11596743" cy="2984415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pt-BR" sz="7100" b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Previdência</a:t>
            </a:r>
          </a:p>
          <a:p>
            <a:endParaRPr lang="pt-BR" sz="4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pt-BR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Novembro - 2020</a:t>
            </a:r>
            <a:endParaRPr lang="pt-BR" sz="28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-214489" y="0"/>
            <a:ext cx="214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609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Shape 1"/>
          <p:cNvSpPr txBox="1"/>
          <p:nvPr/>
        </p:nvSpPr>
        <p:spPr>
          <a:xfrm>
            <a:off x="857160" y="685080"/>
            <a:ext cx="10477440" cy="4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40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PRINCIPAIS DESPESAS DO INSS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4" name="CustomShape 2"/>
          <p:cNvSpPr/>
          <p:nvPr/>
        </p:nvSpPr>
        <p:spPr>
          <a:xfrm>
            <a:off x="0" y="6678000"/>
            <a:ext cx="12191760" cy="17964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5" name="CustomShape 3"/>
          <p:cNvSpPr/>
          <p:nvPr/>
        </p:nvSpPr>
        <p:spPr>
          <a:xfrm>
            <a:off x="0" y="0"/>
            <a:ext cx="12191760" cy="63900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– Proposta aprovada em Julho pelo CNPS</a:t>
            </a:r>
          </a:p>
        </p:txBody>
      </p:sp>
      <p:graphicFrame>
        <p:nvGraphicFramePr>
          <p:cNvPr id="2" name="Gráfico 1"/>
          <p:cNvGraphicFramePr/>
          <p:nvPr/>
        </p:nvGraphicFramePr>
        <p:xfrm>
          <a:off x="708337" y="1182960"/>
          <a:ext cx="10626263" cy="549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Conector reto 3"/>
          <p:cNvCxnSpPr/>
          <p:nvPr/>
        </p:nvCxnSpPr>
        <p:spPr>
          <a:xfrm flipV="1">
            <a:off x="5988676" y="1622738"/>
            <a:ext cx="2537138" cy="1287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52874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0" y="0"/>
            <a:ext cx="12191760" cy="63900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– Proposta aprovada em Julho pelo CNPS</a:t>
            </a:r>
          </a:p>
        </p:txBody>
      </p:sp>
      <p:sp>
        <p:nvSpPr>
          <p:cNvPr id="166" name="CustomShape 2"/>
          <p:cNvSpPr/>
          <p:nvPr/>
        </p:nvSpPr>
        <p:spPr>
          <a:xfrm>
            <a:off x="0" y="6678000"/>
            <a:ext cx="12191760" cy="17964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7" name="TextShape 3"/>
          <p:cNvSpPr txBox="1"/>
          <p:nvPr/>
        </p:nvSpPr>
        <p:spPr>
          <a:xfrm>
            <a:off x="955080" y="620746"/>
            <a:ext cx="10477440" cy="5947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40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Detalhamento INSS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graphicFrame>
        <p:nvGraphicFramePr>
          <p:cNvPr id="2" name="Gráfico 1"/>
          <p:cNvGraphicFramePr/>
          <p:nvPr/>
        </p:nvGraphicFramePr>
        <p:xfrm>
          <a:off x="1151108" y="1117379"/>
          <a:ext cx="9889544" cy="5835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097448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16131" y="1706655"/>
            <a:ext cx="11438313" cy="2798843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Despesas</a:t>
            </a:r>
            <a:r>
              <a:rPr lang="pt-BR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pt-BR" sz="4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Discricionárias</a:t>
            </a:r>
            <a:endParaRPr lang="pt-BR" sz="4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 algn="ctr" defTabSz="854075">
              <a:defRPr/>
            </a:pPr>
            <a:r>
              <a:rPr lang="pt-BR" sz="4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INSS</a:t>
            </a:r>
          </a:p>
          <a:p>
            <a:pPr algn="ctr" defTabSz="854075">
              <a:defRPr/>
            </a:pPr>
            <a:r>
              <a:rPr lang="pt-BR" sz="4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Proposta PLOA enviada ao Congresso</a:t>
            </a:r>
          </a:p>
          <a:p>
            <a:pPr algn="ctr" defTabSz="854075">
              <a:defRPr/>
            </a:pPr>
            <a:r>
              <a:rPr lang="pt-BR" sz="4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pt-BR" sz="4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e novo cenário administrativo</a:t>
            </a:r>
            <a:endParaRPr lang="pt-BR" sz="4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8623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CustomShape 2"/>
          <p:cNvSpPr/>
          <p:nvPr/>
        </p:nvSpPr>
        <p:spPr>
          <a:xfrm>
            <a:off x="0" y="6678000"/>
            <a:ext cx="12191760" cy="17964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3" name="TextShape 3"/>
          <p:cNvSpPr txBox="1"/>
          <p:nvPr/>
        </p:nvSpPr>
        <p:spPr>
          <a:xfrm>
            <a:off x="857160" y="812520"/>
            <a:ext cx="10879200" cy="5947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40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Cenário Ideal </a:t>
            </a:r>
            <a:r>
              <a:rPr lang="pt-BR" sz="4000" b="1" strike="noStrike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x</a:t>
            </a:r>
            <a:r>
              <a:rPr lang="pt-BR" sz="40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Referencial </a:t>
            </a:r>
            <a:r>
              <a:rPr lang="pt-BR" sz="4000" b="1" strike="noStrike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x</a:t>
            </a:r>
            <a:r>
              <a:rPr lang="pt-BR" sz="40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Reprimido (INSS)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graphicFrame>
        <p:nvGraphicFramePr>
          <p:cNvPr id="2" name="Gráfico 1"/>
          <p:cNvGraphicFramePr/>
          <p:nvPr>
            <p:extLst>
              <p:ext uri="{D42A27DB-BD31-4B8C-83A1-F6EECF244321}">
                <p14:modId xmlns:p14="http://schemas.microsoft.com/office/powerpoint/2010/main" val="2192611251"/>
              </p:ext>
            </p:extLst>
          </p:nvPr>
        </p:nvGraphicFramePr>
        <p:xfrm>
          <a:off x="1053801" y="1407240"/>
          <a:ext cx="10084158" cy="50938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tângulo 5"/>
          <p:cNvSpPr/>
          <p:nvPr/>
        </p:nvSpPr>
        <p:spPr>
          <a:xfrm>
            <a:off x="0" y="0"/>
            <a:ext cx="12192000" cy="658835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– Proposta PLOA 2021 enviada ao Congresso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6988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extShape 1"/>
          <p:cNvSpPr txBox="1"/>
          <p:nvPr/>
        </p:nvSpPr>
        <p:spPr>
          <a:xfrm>
            <a:off x="848997" y="1124886"/>
            <a:ext cx="10477440" cy="4820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40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PRINCIPAIS DESPESAS DO INSS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0" name="CustomShape 2"/>
          <p:cNvSpPr/>
          <p:nvPr/>
        </p:nvSpPr>
        <p:spPr>
          <a:xfrm>
            <a:off x="0" y="6678000"/>
            <a:ext cx="12191760" cy="17964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3B0559CA-14D3-234D-B4F2-2DF1A45F06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684721"/>
              </p:ext>
            </p:extLst>
          </p:nvPr>
        </p:nvGraphicFramePr>
        <p:xfrm>
          <a:off x="308112" y="1898374"/>
          <a:ext cx="11559210" cy="34979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00912">
                  <a:extLst>
                    <a:ext uri="{9D8B030D-6E8A-4147-A177-3AD203B41FA5}">
                      <a16:colId xmlns:a16="http://schemas.microsoft.com/office/drawing/2014/main" val="4242152965"/>
                    </a:ext>
                  </a:extLst>
                </a:gridCol>
                <a:gridCol w="1350422">
                  <a:extLst>
                    <a:ext uri="{9D8B030D-6E8A-4147-A177-3AD203B41FA5}">
                      <a16:colId xmlns:a16="http://schemas.microsoft.com/office/drawing/2014/main" val="2147350165"/>
                    </a:ext>
                  </a:extLst>
                </a:gridCol>
                <a:gridCol w="1306839">
                  <a:extLst>
                    <a:ext uri="{9D8B030D-6E8A-4147-A177-3AD203B41FA5}">
                      <a16:colId xmlns:a16="http://schemas.microsoft.com/office/drawing/2014/main" val="1257617002"/>
                    </a:ext>
                  </a:extLst>
                </a:gridCol>
                <a:gridCol w="1270955">
                  <a:extLst>
                    <a:ext uri="{9D8B030D-6E8A-4147-A177-3AD203B41FA5}">
                      <a16:colId xmlns:a16="http://schemas.microsoft.com/office/drawing/2014/main" val="1461634399"/>
                    </a:ext>
                  </a:extLst>
                </a:gridCol>
                <a:gridCol w="1165041">
                  <a:extLst>
                    <a:ext uri="{9D8B030D-6E8A-4147-A177-3AD203B41FA5}">
                      <a16:colId xmlns:a16="http://schemas.microsoft.com/office/drawing/2014/main" val="922709891"/>
                    </a:ext>
                  </a:extLst>
                </a:gridCol>
                <a:gridCol w="1165041">
                  <a:extLst>
                    <a:ext uri="{9D8B030D-6E8A-4147-A177-3AD203B41FA5}">
                      <a16:colId xmlns:a16="http://schemas.microsoft.com/office/drawing/2014/main" val="2005048408"/>
                    </a:ext>
                  </a:extLst>
                </a:gridCol>
              </a:tblGrid>
              <a:tr h="60943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</a:rPr>
                        <a:t>ÁREA / DESPESAS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</a:rPr>
                        <a:t>Realizado 2019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</a:rPr>
                        <a:t>Projeção 2020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</a:rPr>
                        <a:t>PLOA 2021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>
                          <a:effectLst/>
                        </a:rPr>
                        <a:t>Necessário 2021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</a:rPr>
                        <a:t>Restrição 2021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ctr"/>
                </a:tc>
                <a:extLst>
                  <a:ext uri="{0D108BD9-81ED-4DB2-BD59-A6C34878D82A}">
                    <a16:rowId xmlns:a16="http://schemas.microsoft.com/office/drawing/2014/main" val="1101058950"/>
                  </a:ext>
                </a:extLst>
              </a:tr>
              <a:tr h="28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DATAPREV</a:t>
                      </a:r>
                      <a:endParaRPr lang="pt-BR" sz="1200" b="1" i="0" u="none" strike="noStrike" dirty="0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575.476.791,04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547.482.573,00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426.550.983,00</a:t>
                      </a:r>
                      <a:endParaRPr lang="pt-BR" sz="1200" b="1" i="0" u="none" strike="noStrike" dirty="0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476.262.660,24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49.711.677,24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extLst>
                  <a:ext uri="{0D108BD9-81ED-4DB2-BD59-A6C34878D82A}">
                    <a16:rowId xmlns:a16="http://schemas.microsoft.com/office/drawing/2014/main" val="2368373200"/>
                  </a:ext>
                </a:extLst>
              </a:tr>
              <a:tr h="28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FUNCIONAMENTO DAS UNIDADES DESCENTRALIZADAS </a:t>
                      </a:r>
                      <a:endParaRPr lang="pt-BR" sz="1200" b="1" i="0" u="none" strike="noStrike" dirty="0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916.823.154,73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844.625.929,00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550.000.000,00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757.650.324,50</a:t>
                      </a:r>
                      <a:endParaRPr lang="pt-BR" sz="1200" b="1" i="0" u="none" strike="noStrike" dirty="0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207.650.324,50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extLst>
                  <a:ext uri="{0D108BD9-81ED-4DB2-BD59-A6C34878D82A}">
                    <a16:rowId xmlns:a16="http://schemas.microsoft.com/office/drawing/2014/main" val="1349175835"/>
                  </a:ext>
                </a:extLst>
              </a:tr>
              <a:tr h="28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REFORMAS E MELHORIAS DAS UNIDADES DESCENTRALIZADAS </a:t>
                      </a:r>
                      <a:endParaRPr lang="pt-BR" sz="1200" b="1" i="0" u="none" strike="noStrike" dirty="0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13.643.270,47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13.286.532,00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4.249.017,00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13.286.532,00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9.037.515,00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extLst>
                  <a:ext uri="{0D108BD9-81ED-4DB2-BD59-A6C34878D82A}">
                    <a16:rowId xmlns:a16="http://schemas.microsoft.com/office/drawing/2014/main" val="2802797283"/>
                  </a:ext>
                </a:extLst>
              </a:tr>
              <a:tr h="28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>
                          <a:effectLst/>
                        </a:rPr>
                        <a:t>INSTALACAO DE UNIDADES DE FUNCIONAMENTO DO INSS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438.654,30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760.771,00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200.000,00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760.771,00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560.771,00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extLst>
                  <a:ext uri="{0D108BD9-81ED-4DB2-BD59-A6C34878D82A}">
                    <a16:rowId xmlns:a16="http://schemas.microsoft.com/office/drawing/2014/main" val="1181523661"/>
                  </a:ext>
                </a:extLst>
              </a:tr>
              <a:tr h="28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 dirty="0">
                          <a:effectLst/>
                        </a:rPr>
                        <a:t>CAPACITACAO DE SERVIDORES</a:t>
                      </a:r>
                      <a:endParaRPr lang="pt-BR" sz="1200" b="1" i="0" u="none" strike="noStrike" dirty="0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6.549.933,98</a:t>
                      </a:r>
                      <a:endParaRPr lang="pt-BR" sz="1200" b="1" i="0" u="none" strike="noStrike" dirty="0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1.479.580,00</a:t>
                      </a:r>
                      <a:endParaRPr lang="pt-BR" sz="1200" b="1" i="0" u="none" strike="noStrike" dirty="0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5.900.000,00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11.299.347,50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5.399.347,50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extLst>
                  <a:ext uri="{0D108BD9-81ED-4DB2-BD59-A6C34878D82A}">
                    <a16:rowId xmlns:a16="http://schemas.microsoft.com/office/drawing/2014/main" val="4024590008"/>
                  </a:ext>
                </a:extLst>
              </a:tr>
              <a:tr h="28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>
                          <a:effectLst/>
                        </a:rPr>
                        <a:t>REC. DE DIREITOS/PERÍCIA MÉDICA/REABILITAÇÃO PROFISSIONAL/SERVIÇO SOCIAL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41.462.294,65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16.528.823,00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19.100.000,00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37.833.074,90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18.733.074,90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extLst>
                  <a:ext uri="{0D108BD9-81ED-4DB2-BD59-A6C34878D82A}">
                    <a16:rowId xmlns:a16="http://schemas.microsoft.com/office/drawing/2014/main" val="2774894416"/>
                  </a:ext>
                </a:extLst>
              </a:tr>
              <a:tr h="28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>
                          <a:effectLst/>
                        </a:rPr>
                        <a:t>CANAL 135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138.541.683,03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156.603.876,00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100.000.000,00</a:t>
                      </a:r>
                      <a:endParaRPr lang="pt-BR" sz="1200" b="1" i="0" u="none" strike="noStrike" dirty="0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165.975.462,00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65.975.462,00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extLst>
                  <a:ext uri="{0D108BD9-81ED-4DB2-BD59-A6C34878D82A}">
                    <a16:rowId xmlns:a16="http://schemas.microsoft.com/office/drawing/2014/main" val="3056537309"/>
                  </a:ext>
                </a:extLst>
              </a:tr>
              <a:tr h="28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>
                          <a:effectLst/>
                        </a:rPr>
                        <a:t>ADMINISTRACAO DA UNIDADE CENTRAL/ECT CARTAS SEGURADOS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136.719.029,27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70.946.057,00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47.685.000,00</a:t>
                      </a:r>
                      <a:endParaRPr lang="pt-BR" sz="1200" b="1" i="0" u="none" strike="noStrike" dirty="0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67.403.198,05</a:t>
                      </a:r>
                      <a:endParaRPr lang="pt-BR" sz="1200" b="1" i="0" u="none" strike="noStrike" dirty="0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19.718.198,05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extLst>
                  <a:ext uri="{0D108BD9-81ED-4DB2-BD59-A6C34878D82A}">
                    <a16:rowId xmlns:a16="http://schemas.microsoft.com/office/drawing/2014/main" val="510147440"/>
                  </a:ext>
                </a:extLst>
              </a:tr>
              <a:tr h="28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u="none" strike="noStrike">
                          <a:effectLst/>
                        </a:rPr>
                        <a:t>DEMAIS (Auditoria, Defesa Judicial, COVID-19, etc.)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42.770.957,63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118.149.336,00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22.626.850,00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 dirty="0">
                          <a:effectLst/>
                        </a:rPr>
                        <a:t>32.866.870,30</a:t>
                      </a:r>
                      <a:endParaRPr lang="pt-BR" sz="1200" b="1" i="0" u="none" strike="noStrike" dirty="0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u="none" strike="noStrike">
                          <a:effectLst/>
                        </a:rPr>
                        <a:t>10.240.020,30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extLst>
                  <a:ext uri="{0D108BD9-81ED-4DB2-BD59-A6C34878D82A}">
                    <a16:rowId xmlns:a16="http://schemas.microsoft.com/office/drawing/2014/main" val="856649014"/>
                  </a:ext>
                </a:extLst>
              </a:tr>
              <a:tr h="288855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1" u="none" strike="noStrike">
                          <a:effectLst/>
                        </a:rPr>
                        <a:t>TOTAL INSS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1" u="none" strike="noStrike">
                          <a:effectLst/>
                        </a:rPr>
                        <a:t>1.872.425.769,10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1" u="none" strike="noStrike">
                          <a:effectLst/>
                        </a:rPr>
                        <a:t>1.769.863.477,00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1" u="none" strike="noStrike">
                          <a:effectLst/>
                        </a:rPr>
                        <a:t>1.176.311.850,00</a:t>
                      </a:r>
                      <a:endParaRPr lang="pt-BR" sz="1200" b="1" i="0" u="none" strike="noStrike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1" u="none" strike="noStrike" dirty="0">
                          <a:effectLst/>
                        </a:rPr>
                        <a:t>1.563.338.240,49</a:t>
                      </a:r>
                      <a:endParaRPr lang="pt-BR" sz="1200" b="1" i="0" u="none" strike="noStrike" dirty="0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1" u="none" strike="noStrike" dirty="0">
                          <a:effectLst/>
                        </a:rPr>
                        <a:t>387.026.390,49</a:t>
                      </a:r>
                      <a:endParaRPr lang="pt-BR" sz="1200" b="1" i="0" u="none" strike="noStrike" dirty="0">
                        <a:solidFill>
                          <a:srgbClr val="000080"/>
                        </a:solidFill>
                        <a:effectLst/>
                        <a:latin typeface="Comic Sans MS" panose="030F0902030302020204" pitchFamily="66" charset="0"/>
                      </a:endParaRPr>
                    </a:p>
                  </a:txBody>
                  <a:tcPr marL="8031" marR="8031" marT="8031" marB="0" anchor="b"/>
                </a:tc>
                <a:extLst>
                  <a:ext uri="{0D108BD9-81ED-4DB2-BD59-A6C34878D82A}">
                    <a16:rowId xmlns:a16="http://schemas.microsoft.com/office/drawing/2014/main" val="505056232"/>
                  </a:ext>
                </a:extLst>
              </a:tr>
            </a:tbl>
          </a:graphicData>
        </a:graphic>
      </p:graphicFrame>
      <p:sp>
        <p:nvSpPr>
          <p:cNvPr id="6" name="Retângulo 5"/>
          <p:cNvSpPr/>
          <p:nvPr/>
        </p:nvSpPr>
        <p:spPr>
          <a:xfrm>
            <a:off x="0" y="0"/>
            <a:ext cx="12192000" cy="658835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– Proposta PLOA 2021 enviada ao Congresso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9530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Shape 1"/>
          <p:cNvSpPr txBox="1"/>
          <p:nvPr/>
        </p:nvSpPr>
        <p:spPr>
          <a:xfrm>
            <a:off x="857160" y="685080"/>
            <a:ext cx="10477440" cy="4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40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PRINCIPAIS DESPESAS DO INSS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4" name="CustomShape 2"/>
          <p:cNvSpPr/>
          <p:nvPr/>
        </p:nvSpPr>
        <p:spPr>
          <a:xfrm>
            <a:off x="0" y="6678000"/>
            <a:ext cx="12191760" cy="17964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45F8E077-EC70-416C-94C6-C9343F1F59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7399870"/>
              </p:ext>
            </p:extLst>
          </p:nvPr>
        </p:nvGraphicFramePr>
        <p:xfrm>
          <a:off x="1254205" y="1553992"/>
          <a:ext cx="9492343" cy="4752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3" name="Conector reto 2">
            <a:extLst>
              <a:ext uri="{FF2B5EF4-FFF2-40B4-BE49-F238E27FC236}">
                <a16:creationId xmlns:a16="http://schemas.microsoft.com/office/drawing/2014/main" id="{26C75734-E50C-453C-8437-AEF1AF66061D}"/>
              </a:ext>
            </a:extLst>
          </p:cNvPr>
          <p:cNvCxnSpPr/>
          <p:nvPr/>
        </p:nvCxnSpPr>
        <p:spPr>
          <a:xfrm flipH="1">
            <a:off x="6343650" y="2457450"/>
            <a:ext cx="704850" cy="2190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C0D97238-6D1D-466D-8FBD-2E021198BAB7}"/>
              </a:ext>
            </a:extLst>
          </p:cNvPr>
          <p:cNvCxnSpPr/>
          <p:nvPr/>
        </p:nvCxnSpPr>
        <p:spPr>
          <a:xfrm>
            <a:off x="4752975" y="2085975"/>
            <a:ext cx="390525" cy="990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B6F03FAA-ABAD-40FB-8C85-5ED21C3651F9}"/>
              </a:ext>
            </a:extLst>
          </p:cNvPr>
          <p:cNvCxnSpPr/>
          <p:nvPr/>
        </p:nvCxnSpPr>
        <p:spPr>
          <a:xfrm>
            <a:off x="3676650" y="2457450"/>
            <a:ext cx="952500" cy="10477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377C99F6-5319-43DF-ACC7-ADC4D53B9CF3}"/>
              </a:ext>
            </a:extLst>
          </p:cNvPr>
          <p:cNvCxnSpPr/>
          <p:nvPr/>
        </p:nvCxnSpPr>
        <p:spPr>
          <a:xfrm>
            <a:off x="3257550" y="3134625"/>
            <a:ext cx="1219200" cy="4848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B3AE48FC-2598-48E4-A2A2-73D7D56D0A1A}"/>
              </a:ext>
            </a:extLst>
          </p:cNvPr>
          <p:cNvCxnSpPr>
            <a:cxnSpLocks/>
          </p:cNvCxnSpPr>
          <p:nvPr/>
        </p:nvCxnSpPr>
        <p:spPr>
          <a:xfrm>
            <a:off x="3095625" y="3650236"/>
            <a:ext cx="13811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ector reto 19">
            <a:extLst>
              <a:ext uri="{FF2B5EF4-FFF2-40B4-BE49-F238E27FC236}">
                <a16:creationId xmlns:a16="http://schemas.microsoft.com/office/drawing/2014/main" id="{DFB9ACE1-23DF-433C-983A-93446F482F1D}"/>
              </a:ext>
            </a:extLst>
          </p:cNvPr>
          <p:cNvCxnSpPr/>
          <p:nvPr/>
        </p:nvCxnSpPr>
        <p:spPr>
          <a:xfrm flipV="1">
            <a:off x="3676650" y="3930480"/>
            <a:ext cx="800100" cy="45710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tângulo 12"/>
          <p:cNvSpPr/>
          <p:nvPr/>
        </p:nvSpPr>
        <p:spPr>
          <a:xfrm>
            <a:off x="0" y="0"/>
            <a:ext cx="12192000" cy="658835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– Proposta PLOA 2021 enviada ao Congresso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4925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2"/>
          <p:cNvSpPr/>
          <p:nvPr/>
        </p:nvSpPr>
        <p:spPr>
          <a:xfrm>
            <a:off x="0" y="6678000"/>
            <a:ext cx="12191760" cy="17964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7" name="TextShape 3"/>
          <p:cNvSpPr txBox="1"/>
          <p:nvPr/>
        </p:nvSpPr>
        <p:spPr>
          <a:xfrm>
            <a:off x="955080" y="620746"/>
            <a:ext cx="10477440" cy="5947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40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Detalhamento INSS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965EFD6C-6654-421D-9964-23EF3F5377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7259009"/>
              </p:ext>
            </p:extLst>
          </p:nvPr>
        </p:nvGraphicFramePr>
        <p:xfrm>
          <a:off x="695739" y="1361661"/>
          <a:ext cx="10903226" cy="51330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tângulo 6"/>
          <p:cNvSpPr/>
          <p:nvPr/>
        </p:nvSpPr>
        <p:spPr>
          <a:xfrm>
            <a:off x="0" y="0"/>
            <a:ext cx="12192000" cy="658835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– Proposta PLOA 2021 enviada ao Congresso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234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493186" y="2071859"/>
            <a:ext cx="9205627" cy="2714281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5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Fundo do Regime Geral da</a:t>
            </a:r>
          </a:p>
          <a:p>
            <a:pPr algn="ctr" defTabSz="854075">
              <a:defRPr/>
            </a:pPr>
            <a:r>
              <a:rPr lang="pt-BR" sz="5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Previdência </a:t>
            </a:r>
            <a:r>
              <a:rPr lang="pt-BR" sz="5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Social</a:t>
            </a:r>
          </a:p>
        </p:txBody>
      </p:sp>
      <p:sp>
        <p:nvSpPr>
          <p:cNvPr id="6" name="Retângulo 5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106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0" y="0"/>
            <a:ext cx="12192000" cy="658835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– Proposta aprovada em Julho pelo CNPS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425336"/>
              </p:ext>
            </p:extLst>
          </p:nvPr>
        </p:nvGraphicFramePr>
        <p:xfrm>
          <a:off x="1059254" y="5084579"/>
          <a:ext cx="10515601" cy="327614"/>
        </p:xfrm>
        <a:graphic>
          <a:graphicData uri="http://schemas.openxmlformats.org/drawingml/2006/table">
            <a:tbl>
              <a:tblPr/>
              <a:tblGrid>
                <a:gridCol w="31180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09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09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09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547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2729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Fontes: SOF-ME; SPREV-ME. </a:t>
                      </a:r>
                    </a:p>
                    <a:p>
                      <a:pPr algn="l" fontAlgn="ctr"/>
                      <a:r>
                        <a:rPr lang="pt-BR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Elaboração: </a:t>
                      </a:r>
                      <a:r>
                        <a:rPr lang="pt-BR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SRGPS/SPREV.</a:t>
                      </a:r>
                      <a:endParaRPr lang="pt-B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1" name="Imagem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095" y="917370"/>
            <a:ext cx="10221362" cy="415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346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0" y="0"/>
            <a:ext cx="12192000" cy="658835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– Proposta PLOA 2021 enviada ao Congresso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611467"/>
              </p:ext>
            </p:extLst>
          </p:nvPr>
        </p:nvGraphicFramePr>
        <p:xfrm>
          <a:off x="1288474" y="4302372"/>
          <a:ext cx="10515601" cy="327614"/>
        </p:xfrm>
        <a:graphic>
          <a:graphicData uri="http://schemas.openxmlformats.org/drawingml/2006/table">
            <a:tbl>
              <a:tblPr/>
              <a:tblGrid>
                <a:gridCol w="31180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09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09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09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547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9693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Fontes: ME</a:t>
                      </a:r>
                    </a:p>
                    <a:p>
                      <a:pPr algn="l" fontAlgn="ctr"/>
                      <a:r>
                        <a:rPr lang="pt-BR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Elaboração: </a:t>
                      </a:r>
                      <a:r>
                        <a:rPr lang="pt-BR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SRGPS/SPREV.</a:t>
                      </a:r>
                      <a:endParaRPr lang="pt-BR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33523"/>
              </p:ext>
            </p:extLst>
          </p:nvPr>
        </p:nvGraphicFramePr>
        <p:xfrm>
          <a:off x="1288474" y="1396540"/>
          <a:ext cx="9202188" cy="28167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7396">
                  <a:extLst>
                    <a:ext uri="{9D8B030D-6E8A-4147-A177-3AD203B41FA5}">
                      <a16:colId xmlns:a16="http://schemas.microsoft.com/office/drawing/2014/main" val="1580075243"/>
                    </a:ext>
                  </a:extLst>
                </a:gridCol>
                <a:gridCol w="3357682">
                  <a:extLst>
                    <a:ext uri="{9D8B030D-6E8A-4147-A177-3AD203B41FA5}">
                      <a16:colId xmlns:a16="http://schemas.microsoft.com/office/drawing/2014/main" val="3807705797"/>
                    </a:ext>
                  </a:extLst>
                </a:gridCol>
                <a:gridCol w="2777110">
                  <a:extLst>
                    <a:ext uri="{9D8B030D-6E8A-4147-A177-3AD203B41FA5}">
                      <a16:colId xmlns:a16="http://schemas.microsoft.com/office/drawing/2014/main" val="3584559726"/>
                    </a:ext>
                  </a:extLst>
                </a:gridCol>
              </a:tblGrid>
              <a:tr h="939254">
                <a:tc>
                  <a:txBody>
                    <a:bodyPr/>
                    <a:lstStyle/>
                    <a:p>
                      <a:pPr algn="ctr"/>
                      <a:endParaRPr lang="pt-BR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pt-BR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Proposta apresentada ao Conselho</a:t>
                      </a:r>
                      <a:r>
                        <a:rPr lang="pt-BR" sz="1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Nacional de Previdência Social </a:t>
                      </a:r>
                      <a:endParaRPr lang="pt-BR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pt-BR" sz="1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PLOA 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2666487"/>
                  </a:ext>
                </a:extLst>
              </a:tr>
              <a:tr h="760491"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Benefícios Previdenciários + COMPREV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BR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pt-BR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682.216.856.491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689.813.262.218</a:t>
                      </a:r>
                    </a:p>
                    <a:p>
                      <a:pPr algn="ctr" fontAlgn="b"/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85126996"/>
                  </a:ext>
                </a:extLst>
              </a:tr>
              <a:tr h="558497"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Sentenças</a:t>
                      </a:r>
                      <a:r>
                        <a:rPr lang="pt-BR" sz="1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Judiciais </a:t>
                      </a:r>
                      <a:endParaRPr lang="pt-BR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21.118.010.931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22.199.343.472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10044250"/>
                  </a:ext>
                </a:extLst>
              </a:tr>
              <a:tr h="558497"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703.334.867.422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712.012.605.690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007505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2818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15617" y="2422949"/>
            <a:ext cx="10360765" cy="1568856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Despesas</a:t>
            </a:r>
            <a:r>
              <a:rPr lang="pt-BR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pt-BR" sz="4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Discricionárias</a:t>
            </a:r>
            <a:endParaRPr lang="pt-BR" sz="4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 algn="ctr" defTabSz="854075">
              <a:defRPr/>
            </a:pPr>
            <a:r>
              <a:rPr lang="pt-BR" sz="4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Administração Direta</a:t>
            </a:r>
            <a:endParaRPr lang="pt-BR" sz="4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E9D4EBE2-9596-B047-9BE3-E29AF996CE4F}"/>
              </a:ext>
            </a:extLst>
          </p:cNvPr>
          <p:cNvSpPr txBox="1"/>
          <p:nvPr/>
        </p:nvSpPr>
        <p:spPr>
          <a:xfrm>
            <a:off x="606589" y="4228553"/>
            <a:ext cx="10978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i="1" dirty="0">
                <a:solidFill>
                  <a:schemeClr val="accent6">
                    <a:lumMod val="75000"/>
                  </a:schemeClr>
                </a:solidFill>
              </a:rPr>
              <a:t>* Não houve alteração entre a proposta aprovada pelo CNPS e a PLOA encaminhada ao Congresso Nacional</a:t>
            </a:r>
          </a:p>
        </p:txBody>
      </p:sp>
    </p:spTree>
    <p:extLst>
      <p:ext uri="{BB962C8B-B14F-4D97-AF65-F5344CB8AC3E}">
        <p14:creationId xmlns:p14="http://schemas.microsoft.com/office/powerpoint/2010/main" val="3613867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0" y="0"/>
            <a:ext cx="12192000" cy="1354217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– Proposta aprovada em Julho pelo CNPS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0" y="667800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7767172"/>
              </p:ext>
            </p:extLst>
          </p:nvPr>
        </p:nvGraphicFramePr>
        <p:xfrm>
          <a:off x="444260" y="1441334"/>
          <a:ext cx="10978819" cy="4657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0" y="846298"/>
            <a:ext cx="12095544" cy="595036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pt-BR" sz="4000" b="1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  <a:ea typeface="+mn-ea"/>
                <a:cs typeface="+mn-cs"/>
              </a:rPr>
              <a:t>Cenário Ideal </a:t>
            </a:r>
            <a:r>
              <a:rPr lang="pt-BR" sz="4000" b="1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  <a:ea typeface="+mn-ea"/>
                <a:cs typeface="+mn-cs"/>
              </a:rPr>
              <a:t>x</a:t>
            </a:r>
            <a:r>
              <a:rPr lang="pt-BR" sz="4000" b="1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  <a:ea typeface="+mn-ea"/>
                <a:cs typeface="+mn-cs"/>
              </a:rPr>
              <a:t> PLOA x Reprimido (Adm. Direta*) 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E9D4EBE2-9596-B047-9BE3-E29AF996CE4F}"/>
              </a:ext>
            </a:extLst>
          </p:cNvPr>
          <p:cNvSpPr txBox="1"/>
          <p:nvPr/>
        </p:nvSpPr>
        <p:spPr>
          <a:xfrm>
            <a:off x="444260" y="6221551"/>
            <a:ext cx="10978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i="1" dirty="0">
                <a:solidFill>
                  <a:schemeClr val="accent6">
                    <a:lumMod val="75000"/>
                  </a:schemeClr>
                </a:solidFill>
              </a:rPr>
              <a:t>* Não houve alteração entre a proposta aprovada pelo CNPS e a PLOA encaminhada ao Congresso Nacional</a:t>
            </a:r>
          </a:p>
        </p:txBody>
      </p:sp>
    </p:spTree>
    <p:extLst>
      <p:ext uri="{BB962C8B-B14F-4D97-AF65-F5344CB8AC3E}">
        <p14:creationId xmlns:p14="http://schemas.microsoft.com/office/powerpoint/2010/main" val="3691454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16131" y="1706655"/>
            <a:ext cx="11438313" cy="2798843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Despesas</a:t>
            </a:r>
            <a:r>
              <a:rPr lang="pt-BR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pt-BR" sz="4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Discricionárias</a:t>
            </a:r>
            <a:endParaRPr lang="pt-BR" sz="4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 algn="ctr" defTabSz="854075">
              <a:defRPr/>
            </a:pPr>
            <a:r>
              <a:rPr lang="pt-BR" sz="4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INSS</a:t>
            </a:r>
          </a:p>
          <a:p>
            <a:pPr algn="ctr" defTabSz="854075">
              <a:defRPr/>
            </a:pPr>
            <a:r>
              <a:rPr lang="pt-BR" sz="4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Proposta PLOA aprovada pelo CNPS</a:t>
            </a:r>
          </a:p>
          <a:p>
            <a:pPr algn="ctr" defTabSz="854075">
              <a:defRPr/>
            </a:pPr>
            <a:r>
              <a:rPr lang="pt-BR" sz="4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em </a:t>
            </a:r>
            <a:r>
              <a:rPr lang="pt-BR" sz="4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Julho </a:t>
            </a:r>
            <a:endParaRPr lang="pt-BR" sz="4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271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ustomShape 1"/>
          <p:cNvSpPr/>
          <p:nvPr/>
        </p:nvSpPr>
        <p:spPr>
          <a:xfrm>
            <a:off x="0" y="0"/>
            <a:ext cx="12191760" cy="63900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– Proposta aprovada em Julho pelo CNPS</a:t>
            </a:r>
          </a:p>
        </p:txBody>
      </p:sp>
      <p:sp>
        <p:nvSpPr>
          <p:cNvPr id="162" name="CustomShape 2"/>
          <p:cNvSpPr/>
          <p:nvPr/>
        </p:nvSpPr>
        <p:spPr>
          <a:xfrm>
            <a:off x="0" y="6678000"/>
            <a:ext cx="12191760" cy="17964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3" name="TextShape 3"/>
          <p:cNvSpPr txBox="1"/>
          <p:nvPr/>
        </p:nvSpPr>
        <p:spPr>
          <a:xfrm>
            <a:off x="857160" y="812520"/>
            <a:ext cx="10879200" cy="5947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40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Cenário Ideal </a:t>
            </a:r>
            <a:r>
              <a:rPr lang="pt-BR" sz="4000" b="1" strike="noStrike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x</a:t>
            </a:r>
            <a:r>
              <a:rPr lang="pt-BR" sz="40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Referencial </a:t>
            </a:r>
            <a:r>
              <a:rPr lang="pt-BR" sz="4000" b="1" strike="noStrike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x</a:t>
            </a:r>
            <a:r>
              <a:rPr lang="pt-BR" sz="40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Reprimido (INSS)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graphicFrame>
        <p:nvGraphicFramePr>
          <p:cNvPr id="2" name="Gráfico 1"/>
          <p:cNvGraphicFramePr/>
          <p:nvPr/>
        </p:nvGraphicFramePr>
        <p:xfrm>
          <a:off x="1053801" y="1407240"/>
          <a:ext cx="10084158" cy="50938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530566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extShape 1"/>
          <p:cNvSpPr txBox="1"/>
          <p:nvPr/>
        </p:nvSpPr>
        <p:spPr>
          <a:xfrm>
            <a:off x="857160" y="717480"/>
            <a:ext cx="10477440" cy="4820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4000" b="1" strike="noStrike" spc="-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PRINCIPAIS DESPESAS DO INSS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0" name="CustomShape 2"/>
          <p:cNvSpPr/>
          <p:nvPr/>
        </p:nvSpPr>
        <p:spPr>
          <a:xfrm>
            <a:off x="0" y="6678000"/>
            <a:ext cx="12191760" cy="17964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1" name="CustomShape 3"/>
          <p:cNvSpPr/>
          <p:nvPr/>
        </p:nvSpPr>
        <p:spPr>
          <a:xfrm>
            <a:off x="0" y="0"/>
            <a:ext cx="12191760" cy="63900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 – Proposta aprovada em Julho pelo CNPS</a:t>
            </a:r>
          </a:p>
        </p:txBody>
      </p:sp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8975202"/>
              </p:ext>
            </p:extLst>
          </p:nvPr>
        </p:nvGraphicFramePr>
        <p:xfrm>
          <a:off x="106363" y="1200150"/>
          <a:ext cx="11977687" cy="5248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Planilha" r:id="rId3" imgW="11944328" imgH="5591308" progId="Excel.Sheet.12">
                  <p:embed/>
                </p:oleObj>
              </mc:Choice>
              <mc:Fallback>
                <p:oleObj name="Planilha" r:id="rId3" imgW="11944328" imgH="5591308" progId="Excel.Sheet.12">
                  <p:embed/>
                  <p:pic>
                    <p:nvPicPr>
                      <p:cNvPr id="6" name="Objeto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6363" y="1200150"/>
                        <a:ext cx="11977687" cy="5248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383826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Escritório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4998</TotalTime>
  <Words>460</Words>
  <Application>Microsoft Office PowerPoint</Application>
  <PresentationFormat>Widescreen</PresentationFormat>
  <Paragraphs>154</Paragraphs>
  <Slides>16</Slides>
  <Notes>1</Notes>
  <HiddenSlides>0</HiddenSlides>
  <MMClips>0</MMClips>
  <ScaleCrop>false</ScaleCrop>
  <HeadingPairs>
    <vt:vector size="8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Comic Sans MS</vt:lpstr>
      <vt:lpstr>Tahoma</vt:lpstr>
      <vt:lpstr>Times New Roman</vt:lpstr>
      <vt:lpstr>Tema do Office</vt:lpstr>
      <vt:lpstr>Planilha do Microsoft Excel</vt:lpstr>
      <vt:lpstr>Projeto de Lei Orçamentária Anual - 2021</vt:lpstr>
      <vt:lpstr>Apresentação do PowerPoint</vt:lpstr>
      <vt:lpstr>Apresentação do PowerPoint</vt:lpstr>
      <vt:lpstr>Apresentação do PowerPoint</vt:lpstr>
      <vt:lpstr>Apresentação do PowerPoint</vt:lpstr>
      <vt:lpstr>Cenário Ideal x PLOA x Reprimido (Adm. Direta*)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rogerio.lima@df.senac.br</dc:creator>
  <cp:lastModifiedBy>Maria Franca e Leite Velloso - SPREV</cp:lastModifiedBy>
  <cp:revision>484</cp:revision>
  <cp:lastPrinted>2016-07-27T19:50:57Z</cp:lastPrinted>
  <dcterms:created xsi:type="dcterms:W3CDTF">2014-07-18T17:27:26Z</dcterms:created>
  <dcterms:modified xsi:type="dcterms:W3CDTF">2020-11-26T19:36:47Z</dcterms:modified>
</cp:coreProperties>
</file>